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1" r:id="rId4"/>
    <p:sldId id="257" r:id="rId5"/>
    <p:sldId id="260" r:id="rId6"/>
    <p:sldId id="259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7508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82" y="33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3"/>
            <a:ext cx="12192000" cy="6857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6029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2E2EB-E3C7-48DE-8AEE-C6179F6094CA}" type="datetimeFigureOut">
              <a:rPr lang="en-GB" smtClean="0"/>
              <a:t>18/10/2023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7C744-9194-4402-9500-17B7486F4EA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12717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2E2EB-E3C7-48DE-8AEE-C6179F6094CA}" type="datetimeFigureOut">
              <a:rPr lang="en-GB" smtClean="0"/>
              <a:t>18/10/2023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7C744-9194-4402-9500-17B7486F4EA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41634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2E2EB-E3C7-48DE-8AEE-C6179F6094CA}" type="datetimeFigureOut">
              <a:rPr lang="en-GB" smtClean="0"/>
              <a:t>18/10/2023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7C744-9194-4402-9500-17B7486F4EA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65596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2E2EB-E3C7-48DE-8AEE-C6179F6094CA}" type="datetimeFigureOut">
              <a:rPr lang="en-GB" smtClean="0"/>
              <a:t>18/10/2023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7C744-9194-4402-9500-17B7486F4EA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81320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2E2EB-E3C7-48DE-8AEE-C6179F6094CA}" type="datetimeFigureOut">
              <a:rPr lang="en-GB" smtClean="0"/>
              <a:t>18/10/2023</a:t>
            </a:fld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7C744-9194-4402-9500-17B7486F4EA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5308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2E2EB-E3C7-48DE-8AEE-C6179F6094CA}" type="datetimeFigureOut">
              <a:rPr lang="en-GB" smtClean="0"/>
              <a:t>18/10/2023</a:t>
            </a:fld>
            <a:endParaRPr lang="en-GB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7C744-9194-4402-9500-17B7486F4EA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41908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2E2EB-E3C7-48DE-8AEE-C6179F6094CA}" type="datetimeFigureOut">
              <a:rPr lang="en-GB" smtClean="0"/>
              <a:t>18/10/2023</a:t>
            </a:fld>
            <a:endParaRPr lang="en-GB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7C744-9194-4402-9500-17B7486F4EA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7664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2E2EB-E3C7-48DE-8AEE-C6179F6094CA}" type="datetimeFigureOut">
              <a:rPr lang="en-GB" smtClean="0"/>
              <a:t>18/10/2023</a:t>
            </a:fld>
            <a:endParaRPr lang="en-GB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7C744-9194-4402-9500-17B7486F4EA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85909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2E2EB-E3C7-48DE-8AEE-C6179F6094CA}" type="datetimeFigureOut">
              <a:rPr lang="en-GB" smtClean="0"/>
              <a:t>18/10/2023</a:t>
            </a:fld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7C744-9194-4402-9500-17B7486F4EA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06918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2E2EB-E3C7-48DE-8AEE-C6179F6094CA}" type="datetimeFigureOut">
              <a:rPr lang="en-GB" smtClean="0"/>
              <a:t>18/10/2023</a:t>
            </a:fld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7C744-9194-4402-9500-17B7486F4EA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23646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82E2EB-E3C7-48DE-8AEE-C6179F6094CA}" type="datetimeFigureOut">
              <a:rPr lang="en-GB" smtClean="0"/>
              <a:t>18/10/2023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C7C744-9194-4402-9500-17B7486F4EA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2018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jpe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246888" y="3041634"/>
            <a:ext cx="667791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9000" b="1" spc="6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WELCOME</a:t>
            </a:r>
            <a:r>
              <a:rPr lang="de-AT" sz="9000" b="1" dirty="0" smtClean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!</a:t>
            </a:r>
            <a:endParaRPr lang="de-AT" sz="9000" b="1" dirty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6737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545791" y="2559033"/>
            <a:ext cx="7988084" cy="3108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800" b="1" i="0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Thanks to</a:t>
            </a:r>
            <a:r>
              <a:rPr kumimoji="0" lang="en-GB" altLang="en-US" sz="2800" b="1" i="0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: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b="1" i="0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altLang="en-US" sz="24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T</a:t>
            </a:r>
            <a:r>
              <a:rPr kumimoji="0" lang="en-GB" altLang="en-US" sz="2400" b="0" i="0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he </a:t>
            </a:r>
            <a:r>
              <a:rPr lang="en-GB" altLang="en-US" sz="2400" u="sng" dirty="0" smtClean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Pu</a:t>
            </a:r>
            <a:r>
              <a:rPr kumimoji="0" lang="en-GB" altLang="en-US" sz="2400" b="0" i="0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blic Relations </a:t>
            </a:r>
            <a:r>
              <a:rPr lang="en-GB" altLang="en-US" sz="2400" u="sng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T</a:t>
            </a:r>
            <a:r>
              <a:rPr kumimoji="0" lang="en-GB" altLang="en-US" sz="2400" b="0" i="0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eam </a:t>
            </a:r>
            <a:r>
              <a:rPr kumimoji="0" lang="en-GB" altLang="en-US" sz="2400" b="0" i="0" u="sng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of the </a:t>
            </a:r>
            <a:r>
              <a:rPr kumimoji="0" lang="en-GB" altLang="en-US" sz="2400" b="0" i="0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Vienna University Library</a:t>
            </a:r>
            <a:endParaRPr kumimoji="0" lang="en-GB" altLang="en-US" sz="2400" b="0" i="0" u="sng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Christina </a:t>
            </a:r>
            <a:r>
              <a:rPr kumimoji="0" lang="en-GB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Köstner-Pemsel</a:t>
            </a:r>
            <a:r>
              <a:rPr kumimoji="0" lang="en-GB" alt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, Florian Jaksche, Sylvia </a:t>
            </a: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Nechvatal,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Melanie Klammer, </a:t>
            </a:r>
            <a:r>
              <a:rPr kumimoji="0" lang="en-GB" alt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Maria Frenay, Anna-Maria </a:t>
            </a:r>
            <a:r>
              <a:rPr kumimoji="0" lang="en-GB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Unterweger</a:t>
            </a:r>
            <a:endParaRPr kumimoji="0" lang="en-GB" alt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400" b="0" i="0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and the </a:t>
            </a:r>
            <a:r>
              <a:rPr kumimoji="0" lang="en-GB" altLang="en-US" sz="2400" b="0" i="0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Event </a:t>
            </a:r>
            <a:r>
              <a:rPr lang="en-GB" altLang="en-US" sz="2400" u="sng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M</a:t>
            </a:r>
            <a:r>
              <a:rPr kumimoji="0" lang="en-GB" altLang="en-US" sz="2400" b="0" i="0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anagement </a:t>
            </a:r>
            <a:r>
              <a:rPr kumimoji="0" lang="en-GB" altLang="en-US" sz="2400" b="0" i="0" u="sng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of Vienna </a:t>
            </a:r>
            <a:r>
              <a:rPr kumimoji="0" lang="en-GB" altLang="en-US" sz="2400" b="0" i="0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University</a:t>
            </a:r>
            <a:r>
              <a:rPr kumimoji="0" lang="en-GB" altLang="en-US" sz="2400" b="0" i="0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400" b="0" i="0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especially </a:t>
            </a:r>
            <a:r>
              <a:rPr kumimoji="0" lang="en-GB" alt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Florian </a:t>
            </a: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Krug and </a:t>
            </a:r>
            <a:r>
              <a:rPr kumimoji="0" lang="en-GB" altLang="en-US" sz="24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Valeriya</a:t>
            </a: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 Hamp</a:t>
            </a:r>
          </a:p>
        </p:txBody>
      </p:sp>
    </p:spTree>
    <p:extLst>
      <p:ext uri="{BB962C8B-B14F-4D97-AF65-F5344CB8AC3E}">
        <p14:creationId xmlns:p14="http://schemas.microsoft.com/office/powerpoint/2010/main" val="2334119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990" y="3282049"/>
            <a:ext cx="7200442" cy="2128036"/>
          </a:xfrm>
          <a:prstGeom prst="rect">
            <a:avLst/>
          </a:prstGeom>
        </p:spPr>
      </p:pic>
      <p:sp>
        <p:nvSpPr>
          <p:cNvPr id="5" name="Untertitel 2"/>
          <p:cNvSpPr txBox="1">
            <a:spLocks/>
          </p:cNvSpPr>
          <p:nvPr/>
        </p:nvSpPr>
        <p:spPr>
          <a:xfrm>
            <a:off x="8098063" y="3580800"/>
            <a:ext cx="3482110" cy="62850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 smtClean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Organizers</a:t>
            </a:r>
            <a:endParaRPr lang="en-GB" dirty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Untertitel 2"/>
          <p:cNvSpPr txBox="1">
            <a:spLocks/>
          </p:cNvSpPr>
          <p:nvPr/>
        </p:nvSpPr>
        <p:spPr>
          <a:xfrm>
            <a:off x="7812432" y="4572061"/>
            <a:ext cx="4003964" cy="4846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Contributing partners</a:t>
            </a:r>
          </a:p>
          <a:p>
            <a:endParaRPr lang="en-GB" sz="28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514965" y="2664649"/>
            <a:ext cx="18565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2800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Thanks to:</a:t>
            </a:r>
          </a:p>
        </p:txBody>
      </p:sp>
    </p:spTree>
    <p:extLst>
      <p:ext uri="{BB962C8B-B14F-4D97-AF65-F5344CB8AC3E}">
        <p14:creationId xmlns:p14="http://schemas.microsoft.com/office/powerpoint/2010/main" val="3233082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 txBox="1">
            <a:spLocks/>
          </p:cNvSpPr>
          <p:nvPr/>
        </p:nvSpPr>
        <p:spPr>
          <a:xfrm>
            <a:off x="553405" y="2503718"/>
            <a:ext cx="5026572" cy="62850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2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Programme Committee:</a:t>
            </a:r>
          </a:p>
          <a:p>
            <a:endParaRPr lang="en-GB" sz="22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002" y="2931966"/>
            <a:ext cx="966394" cy="821091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6883" y="2931968"/>
            <a:ext cx="1005005" cy="821090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9371" y="2931966"/>
            <a:ext cx="1031952" cy="818161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78655" y="3844668"/>
            <a:ext cx="965756" cy="876499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2893678" y="4823163"/>
            <a:ext cx="1037645" cy="855611"/>
          </a:xfrm>
          <a:prstGeom prst="rect">
            <a:avLst/>
          </a:prstGeom>
        </p:spPr>
      </p:pic>
      <p:grpSp>
        <p:nvGrpSpPr>
          <p:cNvPr id="11" name="Gruppieren 10"/>
          <p:cNvGrpSpPr/>
          <p:nvPr/>
        </p:nvGrpSpPr>
        <p:grpSpPr>
          <a:xfrm>
            <a:off x="628002" y="3835851"/>
            <a:ext cx="966391" cy="898149"/>
            <a:chOff x="4004742" y="3313846"/>
            <a:chExt cx="1211530" cy="1071630"/>
          </a:xfrm>
        </p:grpSpPr>
        <p:sp>
          <p:nvSpPr>
            <p:cNvPr id="15" name="Rechteck 14"/>
            <p:cNvSpPr/>
            <p:nvPr/>
          </p:nvSpPr>
          <p:spPr>
            <a:xfrm>
              <a:off x="4010096" y="3313846"/>
              <a:ext cx="1206176" cy="107163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6" name="Picture 2" descr="https://www.rd-alliance.org/sites/default/files/styles/medium/public/LANNOM.jpg?itok=q9jJed-T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04742" y="3319587"/>
              <a:ext cx="1128192" cy="106588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softEdge rad="112500"/>
            </a:effectLst>
          </p:spPr>
        </p:pic>
      </p:grpSp>
      <p:pic>
        <p:nvPicPr>
          <p:cNvPr id="12" name="Grafik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8003" y="4833069"/>
            <a:ext cx="966394" cy="828706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78886" y="4823163"/>
            <a:ext cx="965525" cy="855611"/>
          </a:xfrm>
          <a:prstGeom prst="rect">
            <a:avLst/>
          </a:prstGeom>
        </p:spPr>
      </p:pic>
      <p:sp>
        <p:nvSpPr>
          <p:cNvPr id="17" name="Untertitel 2"/>
          <p:cNvSpPr txBox="1">
            <a:spLocks/>
          </p:cNvSpPr>
          <p:nvPr/>
        </p:nvSpPr>
        <p:spPr>
          <a:xfrm>
            <a:off x="2946311" y="2623559"/>
            <a:ext cx="1406234" cy="33544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endParaRPr lang="en-GB" dirty="0">
              <a:solidFill>
                <a:schemeClr val="bg1"/>
              </a:solidFill>
            </a:endParaRPr>
          </a:p>
          <a:p>
            <a:endParaRPr lang="en-GB" dirty="0"/>
          </a:p>
          <a:p>
            <a:endParaRPr lang="en-GB" dirty="0"/>
          </a:p>
        </p:txBody>
      </p:sp>
      <p:pic>
        <p:nvPicPr>
          <p:cNvPr id="3074" name="Picture 2" descr="https://eosc-lustrum.eu/fileadmin/_processed_/csm_Wouter_Schallier_rund_6ee66e3c19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3678" y="3856668"/>
            <a:ext cx="1043447" cy="852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4066863" y="3094824"/>
            <a:ext cx="811739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6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Paolo </a:t>
            </a:r>
            <a:r>
              <a:rPr lang="de-AT" sz="2600" dirty="0" err="1" smtClean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Budroni</a:t>
            </a:r>
            <a:r>
              <a:rPr lang="de-AT" sz="2600" dirty="0" smtClean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 | Jean-Claude </a:t>
            </a:r>
            <a:r>
              <a:rPr lang="de-AT" sz="2600" dirty="0" err="1" smtClean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Burgelman</a:t>
            </a:r>
            <a:r>
              <a:rPr lang="de-AT" sz="2600" dirty="0" smtClean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 |  Stefan </a:t>
            </a:r>
            <a:r>
              <a:rPr lang="de-AT" sz="2600" dirty="0" err="1" smtClean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Hanslik</a:t>
            </a:r>
            <a:endParaRPr lang="de-AT" sz="2600" dirty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4066863" y="4957508"/>
            <a:ext cx="7772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600" dirty="0" smtClean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Maria </a:t>
            </a:r>
            <a:r>
              <a:rPr lang="de-AT" sz="2600" dirty="0" err="1" smtClean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Seissl</a:t>
            </a:r>
            <a:r>
              <a:rPr lang="de-AT" sz="2600" dirty="0" smtClean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 |  Michel </a:t>
            </a:r>
            <a:r>
              <a:rPr lang="de-AT" sz="2600" dirty="0" err="1" smtClean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Schouppe</a:t>
            </a:r>
            <a:r>
              <a:rPr lang="de-AT" sz="2600" dirty="0" smtClean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 |  </a:t>
            </a:r>
            <a:r>
              <a:rPr lang="en-GB" sz="2600" dirty="0" smtClean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Peter </a:t>
            </a:r>
            <a:r>
              <a:rPr lang="en-GB" sz="2600" dirty="0" err="1" smtClean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Wittenburg</a:t>
            </a:r>
            <a:endParaRPr lang="en-GB" sz="2600" dirty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4066863" y="4026166"/>
            <a:ext cx="7772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600" dirty="0" smtClean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Larry </a:t>
            </a:r>
            <a:r>
              <a:rPr lang="de-AT" sz="2600" dirty="0" err="1" smtClean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Lannom</a:t>
            </a:r>
            <a:r>
              <a:rPr lang="de-AT" sz="2600" dirty="0" smtClean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 |  Karel </a:t>
            </a:r>
            <a:r>
              <a:rPr lang="de-AT" sz="2600" dirty="0" err="1" smtClean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Luyben</a:t>
            </a:r>
            <a:r>
              <a:rPr lang="de-AT" sz="2600" dirty="0" smtClean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 |  </a:t>
            </a:r>
            <a:r>
              <a:rPr lang="en-GB" sz="2600" dirty="0" err="1" smtClean="0">
                <a:solidFill>
                  <a:srgbClr val="FFFFFF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Wouter</a:t>
            </a:r>
            <a:r>
              <a:rPr lang="en-GB" sz="2600" dirty="0" smtClean="0">
                <a:solidFill>
                  <a:srgbClr val="FFFFFF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GB" sz="2600" dirty="0" err="1" smtClean="0">
                <a:solidFill>
                  <a:srgbClr val="FFFFFF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Schallier</a:t>
            </a:r>
            <a:endParaRPr lang="de-DE" sz="26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67771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540071" y="2458844"/>
            <a:ext cx="7704353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400" b="1" i="0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Thanks to: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2400" b="1" i="0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4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T</a:t>
            </a:r>
            <a:r>
              <a:rPr lang="en-GB" sz="2400" dirty="0" smtClean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he Editorial Team (</a:t>
            </a:r>
            <a:r>
              <a:rPr lang="en-GB" sz="2400" dirty="0" err="1" smtClean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Redaktionsteam</a:t>
            </a:r>
            <a:r>
              <a:rPr lang="en-GB" sz="2400" dirty="0" smtClean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) at the EOSC Lustrum: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GB" altLang="en-US" sz="2400" b="0" i="0" u="sng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2400" b="1" dirty="0" smtClean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Barbara Sanchez Solis  (</a:t>
            </a:r>
            <a:r>
              <a:rPr lang="de-DE" sz="2400" b="1" dirty="0" err="1" smtClean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Coordination</a:t>
            </a:r>
            <a:r>
              <a:rPr lang="de-DE" sz="2400" b="1" dirty="0" smtClean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)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2400" b="1" dirty="0" smtClean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Miguel Rey </a:t>
            </a:r>
            <a:r>
              <a:rPr lang="de-DE" sz="2400" b="1" dirty="0" err="1" smtClean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Mazon</a:t>
            </a:r>
            <a:endParaRPr lang="de-DE" sz="2400" b="1" dirty="0" smtClean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2400" b="1" dirty="0" smtClean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Juliana De Mello Castro </a:t>
            </a:r>
            <a:r>
              <a:rPr lang="de-DE" sz="2400" b="1" dirty="0" err="1" smtClean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Giroletti</a:t>
            </a:r>
            <a:endParaRPr lang="de-DE" sz="2400" b="1" dirty="0" smtClean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AT" sz="2400" b="1" dirty="0" smtClean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Charlotte Reiff </a:t>
            </a:r>
            <a:endParaRPr lang="de-AT" sz="2400" b="1" dirty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2906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585216" y="2461013"/>
            <a:ext cx="10927080" cy="332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2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A note regarding </a:t>
            </a:r>
            <a:r>
              <a:rPr kumimoji="0" lang="en-GB" altLang="en-US" sz="22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security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400" i="0" u="sng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In case of emergency: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400" i="0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kumimoji="0" lang="en-GB" altLang="en-US" sz="240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Please </a:t>
            </a:r>
            <a:r>
              <a:rPr kumimoji="0" lang="en-GB" altLang="en-US" sz="2400" i="0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remain calm!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2400" i="0" u="none" strike="noStrike" cap="none" normalizeH="0" baseline="0" dirty="0">
              <a:ln>
                <a:noFill/>
              </a:ln>
              <a:solidFill>
                <a:srgbClr val="FFC000"/>
              </a:solidFill>
              <a:effectLst/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400" i="0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The closest emergency exits are the metal staircases on the outside of the building.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400" i="0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You reach them directly via the emergency doors in the back on the </a:t>
            </a:r>
            <a:r>
              <a:rPr kumimoji="0" lang="en-GB" altLang="en-US" sz="240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left</a:t>
            </a:r>
            <a:endParaRPr kumimoji="0" lang="en-GB" altLang="en-US" sz="2400" i="0" u="none" strike="noStrike" cap="none" normalizeH="0" baseline="0" dirty="0">
              <a:ln>
                <a:noFill/>
              </a:ln>
              <a:solidFill>
                <a:srgbClr val="FFC000"/>
              </a:solidFill>
              <a:effectLst/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400" i="0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or via the foyer where you came </a:t>
            </a:r>
            <a:r>
              <a:rPr kumimoji="0" lang="en-GB" altLang="en-US" sz="240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in.</a:t>
            </a:r>
            <a:endParaRPr kumimoji="0" lang="en-GB" altLang="en-US" sz="2400" i="0" u="none" strike="noStrike" cap="none" normalizeH="0" baseline="0" dirty="0">
              <a:ln>
                <a:noFill/>
              </a:ln>
              <a:solidFill>
                <a:srgbClr val="FFC000"/>
              </a:solidFill>
              <a:effectLst/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en-US" sz="22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7996817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564" y="2503211"/>
            <a:ext cx="3893608" cy="3181082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4769893" y="3973717"/>
            <a:ext cx="48093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800" dirty="0" smtClean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Host </a:t>
            </a:r>
            <a:r>
              <a:rPr lang="de-AT" sz="2800" dirty="0" err="1" smtClean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of</a:t>
            </a:r>
            <a:r>
              <a:rPr lang="de-AT" sz="2800" dirty="0" smtClean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de-AT" sz="2800" dirty="0" err="1" smtClean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the</a:t>
            </a:r>
            <a:r>
              <a:rPr lang="de-AT" sz="2800" dirty="0" smtClean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Event: Bethany Bell</a:t>
            </a:r>
            <a:endParaRPr lang="de-DE" sz="2800" dirty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9030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167</Words>
  <Application>Microsoft Office PowerPoint</Application>
  <PresentationFormat>Breitbild</PresentationFormat>
  <Paragraphs>35</Paragraphs>
  <Slides>7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Source Sans Pro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bm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Hanslik Stefan</dc:creator>
  <cp:lastModifiedBy>Klammer, Melanie</cp:lastModifiedBy>
  <cp:revision>16</cp:revision>
  <dcterms:created xsi:type="dcterms:W3CDTF">2023-10-16T14:57:22Z</dcterms:created>
  <dcterms:modified xsi:type="dcterms:W3CDTF">2023-10-18T08:36:40Z</dcterms:modified>
</cp:coreProperties>
</file>